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7"/>
  </p:handoutMasterIdLst>
  <p:sldIdLst>
    <p:sldId id="256" r:id="rId2"/>
    <p:sldId id="257" r:id="rId3"/>
    <p:sldId id="258" r:id="rId4"/>
    <p:sldId id="259" r:id="rId5"/>
    <p:sldId id="287" r:id="rId6"/>
    <p:sldId id="288" r:id="rId7"/>
    <p:sldId id="263" r:id="rId8"/>
    <p:sldId id="289" r:id="rId9"/>
    <p:sldId id="265" r:id="rId10"/>
    <p:sldId id="291" r:id="rId11"/>
    <p:sldId id="267" r:id="rId12"/>
    <p:sldId id="268" r:id="rId13"/>
    <p:sldId id="269" r:id="rId14"/>
    <p:sldId id="270" r:id="rId15"/>
    <p:sldId id="272" r:id="rId16"/>
    <p:sldId id="271" r:id="rId17"/>
    <p:sldId id="273" r:id="rId18"/>
    <p:sldId id="274" r:id="rId19"/>
    <p:sldId id="275" r:id="rId20"/>
    <p:sldId id="292" r:id="rId21"/>
    <p:sldId id="276" r:id="rId22"/>
    <p:sldId id="280" r:id="rId23"/>
    <p:sldId id="281" r:id="rId24"/>
    <p:sldId id="283" r:id="rId25"/>
    <p:sldId id="284" r:id="rId26"/>
    <p:sldId id="285" r:id="rId27"/>
    <p:sldId id="286" r:id="rId28"/>
    <p:sldId id="293" r:id="rId29"/>
    <p:sldId id="294" r:id="rId30"/>
    <p:sldId id="297" r:id="rId31"/>
    <p:sldId id="295" r:id="rId32"/>
    <p:sldId id="296" r:id="rId33"/>
    <p:sldId id="298" r:id="rId34"/>
    <p:sldId id="300" r:id="rId35"/>
    <p:sldId id="299" r:id="rId36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9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t-LT"/>
  <c:style val="26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explosion val="25"/>
          <c:cat>
            <c:strRef>
              <c:f>Sheet1!$A$2:$A$4</c:f>
              <c:strCache>
                <c:ptCount val="3"/>
                <c:pt idx="0">
                  <c:v>Mokytojai</c:v>
                </c:pt>
                <c:pt idx="1">
                  <c:v>Tėvai </c:v>
                </c:pt>
                <c:pt idx="2">
                  <c:v>Mokiniai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71.400000000000006</c:v>
                </c:pt>
                <c:pt idx="1">
                  <c:v>41.3</c:v>
                </c:pt>
                <c:pt idx="2">
                  <c:v>57.6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/>
    </c:legend>
    <c:plotVisOnly val="1"/>
    <c:dispBlanksAs val="zero"/>
  </c:chart>
  <c:txPr>
    <a:bodyPr/>
    <a:lstStyle/>
    <a:p>
      <a:pPr>
        <a:defRPr sz="1800"/>
      </a:pPr>
      <a:endParaRPr lang="lt-LT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t-LT"/>
  <c:style val="18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1 lygis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Mokytojai</c:v>
                </c:pt>
                <c:pt idx="1">
                  <c:v>Mokiniai</c:v>
                </c:pt>
                <c:pt idx="2">
                  <c:v>Tėvai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</c:v>
                </c:pt>
                <c:pt idx="1">
                  <c:v>31</c:v>
                </c:pt>
                <c:pt idx="2">
                  <c:v>13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 lygis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Mokytojai</c:v>
                </c:pt>
                <c:pt idx="1">
                  <c:v>Mokiniai</c:v>
                </c:pt>
                <c:pt idx="2">
                  <c:v>Tėvai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47</c:v>
                </c:pt>
                <c:pt idx="1">
                  <c:v>18</c:v>
                </c:pt>
                <c:pt idx="2">
                  <c:v>46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 lygis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Mokytojai</c:v>
                </c:pt>
                <c:pt idx="1">
                  <c:v>Mokiniai</c:v>
                </c:pt>
                <c:pt idx="2">
                  <c:v>Tėvai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34</c:v>
                </c:pt>
                <c:pt idx="1">
                  <c:v>27</c:v>
                </c:pt>
                <c:pt idx="2">
                  <c:v>25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 lygis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Mokytojai</c:v>
                </c:pt>
                <c:pt idx="1">
                  <c:v>Mokiniai</c:v>
                </c:pt>
                <c:pt idx="2">
                  <c:v>Tėvai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18</c:v>
                </c:pt>
                <c:pt idx="1">
                  <c:v>23</c:v>
                </c:pt>
                <c:pt idx="2">
                  <c:v>17</c:v>
                </c:pt>
              </c:numCache>
            </c:numRef>
          </c:val>
        </c:ser>
        <c:dLbls>
          <c:showVal val="1"/>
        </c:dLbls>
        <c:overlap val="-25"/>
        <c:axId val="90017152"/>
        <c:axId val="90035328"/>
      </c:barChart>
      <c:catAx>
        <c:axId val="90017152"/>
        <c:scaling>
          <c:orientation val="minMax"/>
        </c:scaling>
        <c:axPos val="b"/>
        <c:majorTickMark val="none"/>
        <c:tickLblPos val="nextTo"/>
        <c:crossAx val="90035328"/>
        <c:crosses val="autoZero"/>
        <c:auto val="1"/>
        <c:lblAlgn val="ctr"/>
        <c:lblOffset val="100"/>
      </c:catAx>
      <c:valAx>
        <c:axId val="90035328"/>
        <c:scaling>
          <c:orientation val="minMax"/>
        </c:scaling>
        <c:delete val="1"/>
        <c:axPos val="l"/>
        <c:numFmt formatCode="General" sourceLinked="1"/>
        <c:tickLblPos val="none"/>
        <c:crossAx val="90017152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1800"/>
      </a:pPr>
      <a:endParaRPr lang="lt-LT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t-LT"/>
  <c:style val="18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1 lygis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Mokytojai</c:v>
                </c:pt>
                <c:pt idx="1">
                  <c:v>Tėvai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</c:v>
                </c:pt>
                <c:pt idx="1">
                  <c:v>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 lygis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Mokytojai</c:v>
                </c:pt>
                <c:pt idx="1">
                  <c:v>Tėvai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</c:v>
                </c:pt>
                <c:pt idx="1">
                  <c:v>21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 lygis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Mokytojai</c:v>
                </c:pt>
                <c:pt idx="1">
                  <c:v>Tėvai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48</c:v>
                </c:pt>
                <c:pt idx="1">
                  <c:v>38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 lygis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Mokytojai</c:v>
                </c:pt>
                <c:pt idx="1">
                  <c:v>Tėvai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48</c:v>
                </c:pt>
                <c:pt idx="1">
                  <c:v>38</c:v>
                </c:pt>
              </c:numCache>
            </c:numRef>
          </c:val>
        </c:ser>
        <c:dLbls>
          <c:showVal val="1"/>
        </c:dLbls>
        <c:overlap val="-25"/>
        <c:axId val="90075904"/>
        <c:axId val="90077440"/>
      </c:barChart>
      <c:catAx>
        <c:axId val="90075904"/>
        <c:scaling>
          <c:orientation val="minMax"/>
        </c:scaling>
        <c:axPos val="b"/>
        <c:majorTickMark val="none"/>
        <c:tickLblPos val="nextTo"/>
        <c:crossAx val="90077440"/>
        <c:crosses val="autoZero"/>
        <c:auto val="1"/>
        <c:lblAlgn val="ctr"/>
        <c:lblOffset val="100"/>
      </c:catAx>
      <c:valAx>
        <c:axId val="90077440"/>
        <c:scaling>
          <c:orientation val="minMax"/>
        </c:scaling>
        <c:delete val="1"/>
        <c:axPos val="l"/>
        <c:numFmt formatCode="General" sourceLinked="1"/>
        <c:tickLblPos val="none"/>
        <c:crossAx val="90075904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1800"/>
      </a:pPr>
      <a:endParaRPr lang="lt-LT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t-LT"/>
  <c:style val="18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1 lygis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Mokytojai</c:v>
                </c:pt>
                <c:pt idx="1">
                  <c:v>Mokiniai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</c:v>
                </c:pt>
                <c:pt idx="1">
                  <c:v>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 lygis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Mokytojai</c:v>
                </c:pt>
                <c:pt idx="1">
                  <c:v>Mokiniai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</c:v>
                </c:pt>
                <c:pt idx="1">
                  <c:v>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 lygis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Mokytojai</c:v>
                </c:pt>
                <c:pt idx="1">
                  <c:v>Mokiniai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36</c:v>
                </c:pt>
                <c:pt idx="1">
                  <c:v>38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 lygis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Mokytojai</c:v>
                </c:pt>
                <c:pt idx="1">
                  <c:v>Mokiniai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62</c:v>
                </c:pt>
                <c:pt idx="1">
                  <c:v>44</c:v>
                </c:pt>
              </c:numCache>
            </c:numRef>
          </c:val>
        </c:ser>
        <c:dLbls>
          <c:showVal val="1"/>
        </c:dLbls>
        <c:overlap val="-25"/>
        <c:axId val="90224896"/>
        <c:axId val="90238976"/>
      </c:barChart>
      <c:catAx>
        <c:axId val="90224896"/>
        <c:scaling>
          <c:orientation val="minMax"/>
        </c:scaling>
        <c:axPos val="b"/>
        <c:majorTickMark val="none"/>
        <c:tickLblPos val="nextTo"/>
        <c:crossAx val="90238976"/>
        <c:crosses val="autoZero"/>
        <c:auto val="1"/>
        <c:lblAlgn val="ctr"/>
        <c:lblOffset val="100"/>
      </c:catAx>
      <c:valAx>
        <c:axId val="90238976"/>
        <c:scaling>
          <c:orientation val="minMax"/>
        </c:scaling>
        <c:delete val="1"/>
        <c:axPos val="l"/>
        <c:numFmt formatCode="General" sourceLinked="1"/>
        <c:tickLblPos val="none"/>
        <c:crossAx val="90224896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1800"/>
      </a:pPr>
      <a:endParaRPr lang="lt-LT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t-LT"/>
  <c:style val="18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1 lygis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Mokytojai</c:v>
                </c:pt>
                <c:pt idx="1">
                  <c:v>Mokiniai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</c:v>
                </c:pt>
                <c:pt idx="1">
                  <c:v>46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 lygis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Mokytojai</c:v>
                </c:pt>
                <c:pt idx="1">
                  <c:v>Mokiniai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8</c:v>
                </c:pt>
                <c:pt idx="1">
                  <c:v>23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 lygis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Mokytojai</c:v>
                </c:pt>
                <c:pt idx="1">
                  <c:v>Mokiniai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59</c:v>
                </c:pt>
                <c:pt idx="1">
                  <c:v>21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 lygis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Mokytojai</c:v>
                </c:pt>
                <c:pt idx="1">
                  <c:v>Mokiniai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33</c:v>
                </c:pt>
                <c:pt idx="1">
                  <c:v>10</c:v>
                </c:pt>
              </c:numCache>
            </c:numRef>
          </c:val>
        </c:ser>
        <c:dLbls>
          <c:showVal val="1"/>
        </c:dLbls>
        <c:overlap val="-25"/>
        <c:axId val="90373504"/>
        <c:axId val="91432064"/>
      </c:barChart>
      <c:catAx>
        <c:axId val="90373504"/>
        <c:scaling>
          <c:orientation val="minMax"/>
        </c:scaling>
        <c:axPos val="b"/>
        <c:majorTickMark val="none"/>
        <c:tickLblPos val="nextTo"/>
        <c:crossAx val="91432064"/>
        <c:crosses val="autoZero"/>
        <c:auto val="1"/>
        <c:lblAlgn val="ctr"/>
        <c:lblOffset val="100"/>
      </c:catAx>
      <c:valAx>
        <c:axId val="91432064"/>
        <c:scaling>
          <c:orientation val="minMax"/>
        </c:scaling>
        <c:delete val="1"/>
        <c:axPos val="l"/>
        <c:numFmt formatCode="General" sourceLinked="1"/>
        <c:tickLblPos val="none"/>
        <c:crossAx val="90373504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1800"/>
      </a:pPr>
      <a:endParaRPr lang="lt-LT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t-LT"/>
  <c:style val="18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1 lygis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Mokytojai</c:v>
                </c:pt>
                <c:pt idx="1">
                  <c:v>Mokiniai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</c:v>
                </c:pt>
                <c:pt idx="1">
                  <c:v>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 lygis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Mokytojai</c:v>
                </c:pt>
                <c:pt idx="1">
                  <c:v>Mokiniai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</c:v>
                </c:pt>
                <c:pt idx="1">
                  <c:v>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 lygis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Mokytojai</c:v>
                </c:pt>
                <c:pt idx="1">
                  <c:v>Mokiniai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33</c:v>
                </c:pt>
                <c:pt idx="1">
                  <c:v>43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 lygis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Mokytojai</c:v>
                </c:pt>
                <c:pt idx="1">
                  <c:v>Mokiniai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64</c:v>
                </c:pt>
                <c:pt idx="1">
                  <c:v>42</c:v>
                </c:pt>
              </c:numCache>
            </c:numRef>
          </c:val>
        </c:ser>
        <c:dLbls>
          <c:showVal val="1"/>
        </c:dLbls>
        <c:overlap val="-25"/>
        <c:axId val="91484928"/>
        <c:axId val="91486464"/>
      </c:barChart>
      <c:catAx>
        <c:axId val="91484928"/>
        <c:scaling>
          <c:orientation val="minMax"/>
        </c:scaling>
        <c:axPos val="b"/>
        <c:majorTickMark val="none"/>
        <c:tickLblPos val="nextTo"/>
        <c:crossAx val="91486464"/>
        <c:crosses val="autoZero"/>
        <c:auto val="1"/>
        <c:lblAlgn val="ctr"/>
        <c:lblOffset val="100"/>
      </c:catAx>
      <c:valAx>
        <c:axId val="91486464"/>
        <c:scaling>
          <c:orientation val="minMax"/>
        </c:scaling>
        <c:delete val="1"/>
        <c:axPos val="l"/>
        <c:numFmt formatCode="General" sourceLinked="1"/>
        <c:tickLblPos val="none"/>
        <c:crossAx val="91484928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1800"/>
      </a:pPr>
      <a:endParaRPr lang="lt-LT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t-LT"/>
  <c:style val="18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1 lygis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Mokytojai</c:v>
                </c:pt>
                <c:pt idx="1">
                  <c:v>Mokiniai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</c:v>
                </c:pt>
                <c:pt idx="1">
                  <c:v>43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 lygis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Mokytojai</c:v>
                </c:pt>
                <c:pt idx="1">
                  <c:v>Mokiniai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</c:v>
                </c:pt>
                <c:pt idx="1">
                  <c:v>28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 lygis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Mokytojai</c:v>
                </c:pt>
                <c:pt idx="1">
                  <c:v>Mokiniai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68</c:v>
                </c:pt>
                <c:pt idx="1">
                  <c:v>16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 lygis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Mokytojai</c:v>
                </c:pt>
                <c:pt idx="1">
                  <c:v>Mokiniai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29</c:v>
                </c:pt>
                <c:pt idx="1">
                  <c:v>13</c:v>
                </c:pt>
              </c:numCache>
            </c:numRef>
          </c:val>
        </c:ser>
        <c:dLbls>
          <c:showVal val="1"/>
        </c:dLbls>
        <c:overlap val="-25"/>
        <c:axId val="91576192"/>
        <c:axId val="91577728"/>
      </c:barChart>
      <c:catAx>
        <c:axId val="91576192"/>
        <c:scaling>
          <c:orientation val="minMax"/>
        </c:scaling>
        <c:axPos val="b"/>
        <c:majorTickMark val="none"/>
        <c:tickLblPos val="nextTo"/>
        <c:crossAx val="91577728"/>
        <c:crosses val="autoZero"/>
        <c:auto val="1"/>
        <c:lblAlgn val="ctr"/>
        <c:lblOffset val="100"/>
      </c:catAx>
      <c:valAx>
        <c:axId val="91577728"/>
        <c:scaling>
          <c:orientation val="minMax"/>
        </c:scaling>
        <c:delete val="1"/>
        <c:axPos val="l"/>
        <c:numFmt formatCode="General" sourceLinked="1"/>
        <c:tickLblPos val="none"/>
        <c:crossAx val="91576192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1800"/>
      </a:pPr>
      <a:endParaRPr lang="lt-LT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t-LT"/>
  <c:style val="18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1 lygis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Mokytojai</c:v>
                </c:pt>
                <c:pt idx="1">
                  <c:v>Mokiniai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</c:v>
                </c:pt>
                <c:pt idx="1">
                  <c:v>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 lygis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Mokytojai</c:v>
                </c:pt>
                <c:pt idx="1">
                  <c:v>Mokiniai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</c:v>
                </c:pt>
                <c:pt idx="1">
                  <c:v>10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 lygis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Mokytojai</c:v>
                </c:pt>
                <c:pt idx="1">
                  <c:v>Mokiniai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45</c:v>
                </c:pt>
                <c:pt idx="1">
                  <c:v>49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 lygis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Mokytojai</c:v>
                </c:pt>
                <c:pt idx="1">
                  <c:v>Mokiniai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55</c:v>
                </c:pt>
                <c:pt idx="1">
                  <c:v>34</c:v>
                </c:pt>
              </c:numCache>
            </c:numRef>
          </c:val>
        </c:ser>
        <c:dLbls>
          <c:showVal val="1"/>
        </c:dLbls>
        <c:overlap val="-25"/>
        <c:axId val="92670976"/>
        <c:axId val="92689152"/>
      </c:barChart>
      <c:catAx>
        <c:axId val="92670976"/>
        <c:scaling>
          <c:orientation val="minMax"/>
        </c:scaling>
        <c:axPos val="b"/>
        <c:majorTickMark val="none"/>
        <c:tickLblPos val="nextTo"/>
        <c:crossAx val="92689152"/>
        <c:crosses val="autoZero"/>
        <c:auto val="1"/>
        <c:lblAlgn val="ctr"/>
        <c:lblOffset val="100"/>
      </c:catAx>
      <c:valAx>
        <c:axId val="92689152"/>
        <c:scaling>
          <c:orientation val="minMax"/>
        </c:scaling>
        <c:delete val="1"/>
        <c:axPos val="l"/>
        <c:numFmt formatCode="General" sourceLinked="1"/>
        <c:tickLblPos val="none"/>
        <c:crossAx val="92670976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1800"/>
      </a:pPr>
      <a:endParaRPr lang="lt-LT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t-LT"/>
  <c:style val="18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1 lygis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Mokytojai</c:v>
                </c:pt>
                <c:pt idx="1">
                  <c:v>Tėvai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</c:v>
                </c:pt>
                <c:pt idx="1">
                  <c:v>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 lygis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Mokytojai</c:v>
                </c:pt>
                <c:pt idx="1">
                  <c:v>Tėvai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</c:v>
                </c:pt>
                <c:pt idx="1">
                  <c:v>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 lygis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Mokytojai</c:v>
                </c:pt>
                <c:pt idx="1">
                  <c:v>Tėvai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14</c:v>
                </c:pt>
                <c:pt idx="1">
                  <c:v>50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 lygis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Mokytojai</c:v>
                </c:pt>
                <c:pt idx="1">
                  <c:v>Tėvai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83</c:v>
                </c:pt>
                <c:pt idx="1">
                  <c:v>38</c:v>
                </c:pt>
              </c:numCache>
            </c:numRef>
          </c:val>
        </c:ser>
        <c:dLbls>
          <c:showVal val="1"/>
        </c:dLbls>
        <c:overlap val="-25"/>
        <c:axId val="92766976"/>
        <c:axId val="92768512"/>
      </c:barChart>
      <c:catAx>
        <c:axId val="92766976"/>
        <c:scaling>
          <c:orientation val="minMax"/>
        </c:scaling>
        <c:axPos val="b"/>
        <c:majorTickMark val="none"/>
        <c:tickLblPos val="nextTo"/>
        <c:crossAx val="92768512"/>
        <c:crosses val="autoZero"/>
        <c:auto val="1"/>
        <c:lblAlgn val="ctr"/>
        <c:lblOffset val="100"/>
      </c:catAx>
      <c:valAx>
        <c:axId val="92768512"/>
        <c:scaling>
          <c:orientation val="minMax"/>
        </c:scaling>
        <c:delete val="1"/>
        <c:axPos val="l"/>
        <c:numFmt formatCode="General" sourceLinked="1"/>
        <c:tickLblPos val="none"/>
        <c:crossAx val="92766976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1800"/>
      </a:pPr>
      <a:endParaRPr lang="lt-LT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t-LT"/>
  <c:style val="18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1 lygis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Mokytojai</c:v>
                </c:pt>
                <c:pt idx="1">
                  <c:v>Mokiniai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</c:v>
                </c:pt>
                <c:pt idx="1">
                  <c:v>10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 lygis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Mokytojai</c:v>
                </c:pt>
                <c:pt idx="1">
                  <c:v>Mokiniai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</c:v>
                </c:pt>
                <c:pt idx="1">
                  <c:v>15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 lygis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Mokytojai</c:v>
                </c:pt>
                <c:pt idx="1">
                  <c:v>Mokiniai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33</c:v>
                </c:pt>
                <c:pt idx="1">
                  <c:v>44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 lygis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Mokytojai</c:v>
                </c:pt>
                <c:pt idx="1">
                  <c:v>Mokiniai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67</c:v>
                </c:pt>
                <c:pt idx="1">
                  <c:v>31</c:v>
                </c:pt>
              </c:numCache>
            </c:numRef>
          </c:val>
        </c:ser>
        <c:dLbls>
          <c:showVal val="1"/>
        </c:dLbls>
        <c:overlap val="-25"/>
        <c:axId val="92833664"/>
        <c:axId val="92835200"/>
      </c:barChart>
      <c:catAx>
        <c:axId val="92833664"/>
        <c:scaling>
          <c:orientation val="minMax"/>
        </c:scaling>
        <c:axPos val="b"/>
        <c:majorTickMark val="none"/>
        <c:tickLblPos val="nextTo"/>
        <c:crossAx val="92835200"/>
        <c:crosses val="autoZero"/>
        <c:auto val="1"/>
        <c:lblAlgn val="ctr"/>
        <c:lblOffset val="100"/>
      </c:catAx>
      <c:valAx>
        <c:axId val="92835200"/>
        <c:scaling>
          <c:orientation val="minMax"/>
        </c:scaling>
        <c:delete val="1"/>
        <c:axPos val="l"/>
        <c:numFmt formatCode="General" sourceLinked="1"/>
        <c:tickLblPos val="none"/>
        <c:crossAx val="92833664"/>
        <c:crosses val="autoZero"/>
        <c:crossBetween val="between"/>
      </c:valAx>
    </c:plotArea>
    <c:legend>
      <c:legendPos val="t"/>
    </c:legend>
    <c:plotVisOnly val="1"/>
    <c:dispBlanksAs val="gap"/>
  </c:chart>
  <c:txPr>
    <a:bodyPr/>
    <a:lstStyle/>
    <a:p>
      <a:pPr>
        <a:defRPr sz="1800"/>
      </a:pPr>
      <a:endParaRPr lang="lt-LT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t-LT"/>
  <c:style val="18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1 lygis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Mokytojai</c:v>
                </c:pt>
                <c:pt idx="1">
                  <c:v>Mokiniai</c:v>
                </c:pt>
                <c:pt idx="2">
                  <c:v>Tėvai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 lygis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Mokytojai</c:v>
                </c:pt>
                <c:pt idx="1">
                  <c:v>Mokiniai</c:v>
                </c:pt>
                <c:pt idx="2">
                  <c:v>Tėvai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</c:v>
                </c:pt>
                <c:pt idx="1">
                  <c:v>8</c:v>
                </c:pt>
                <c:pt idx="2">
                  <c:v>17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 lygis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Mokytojai</c:v>
                </c:pt>
                <c:pt idx="1">
                  <c:v>Mokiniai</c:v>
                </c:pt>
                <c:pt idx="2">
                  <c:v>Tėvai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31</c:v>
                </c:pt>
                <c:pt idx="1">
                  <c:v>50</c:v>
                </c:pt>
                <c:pt idx="2">
                  <c:v>46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 lygis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Mokytojai</c:v>
                </c:pt>
                <c:pt idx="1">
                  <c:v>Mokiniai</c:v>
                </c:pt>
                <c:pt idx="2">
                  <c:v>Tėvai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69</c:v>
                </c:pt>
                <c:pt idx="1">
                  <c:v>42</c:v>
                </c:pt>
                <c:pt idx="2">
                  <c:v>29</c:v>
                </c:pt>
              </c:numCache>
            </c:numRef>
          </c:val>
        </c:ser>
        <c:dLbls>
          <c:showVal val="1"/>
        </c:dLbls>
        <c:overlap val="-25"/>
        <c:axId val="92900352"/>
        <c:axId val="92906240"/>
      </c:barChart>
      <c:catAx>
        <c:axId val="92900352"/>
        <c:scaling>
          <c:orientation val="minMax"/>
        </c:scaling>
        <c:axPos val="b"/>
        <c:majorTickMark val="none"/>
        <c:tickLblPos val="nextTo"/>
        <c:crossAx val="92906240"/>
        <c:crosses val="autoZero"/>
        <c:auto val="1"/>
        <c:lblAlgn val="ctr"/>
        <c:lblOffset val="100"/>
      </c:catAx>
      <c:valAx>
        <c:axId val="92906240"/>
        <c:scaling>
          <c:orientation val="minMax"/>
        </c:scaling>
        <c:delete val="1"/>
        <c:axPos val="l"/>
        <c:numFmt formatCode="General" sourceLinked="1"/>
        <c:tickLblPos val="none"/>
        <c:crossAx val="92900352"/>
        <c:crosses val="autoZero"/>
        <c:crossBetween val="between"/>
      </c:valAx>
    </c:plotArea>
    <c:legend>
      <c:legendPos val="t"/>
    </c:legend>
    <c:plotVisOnly val="1"/>
    <c:dispBlanksAs val="gap"/>
  </c:chart>
  <c:txPr>
    <a:bodyPr/>
    <a:lstStyle/>
    <a:p>
      <a:pPr>
        <a:defRPr sz="1800"/>
      </a:pPr>
      <a:endParaRPr lang="lt-LT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t-LT"/>
  <c:style val="18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1 lygis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Mokytojai</c:v>
                </c:pt>
                <c:pt idx="1">
                  <c:v>Mokiniai</c:v>
                </c:pt>
                <c:pt idx="2">
                  <c:v>Tėvai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</c:v>
                </c:pt>
                <c:pt idx="1">
                  <c:v>5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 lygis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Mokytojai</c:v>
                </c:pt>
                <c:pt idx="1">
                  <c:v>Mokiniai</c:v>
                </c:pt>
                <c:pt idx="2">
                  <c:v>Tėvai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</c:v>
                </c:pt>
                <c:pt idx="1">
                  <c:v>3</c:v>
                </c:pt>
                <c:pt idx="2">
                  <c:v>11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 lygis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Mokytojai</c:v>
                </c:pt>
                <c:pt idx="1">
                  <c:v>Mokiniai</c:v>
                </c:pt>
                <c:pt idx="2">
                  <c:v>Tėvai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29</c:v>
                </c:pt>
                <c:pt idx="1">
                  <c:v>48</c:v>
                </c:pt>
                <c:pt idx="2">
                  <c:v>63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 lygis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Mokytojai</c:v>
                </c:pt>
                <c:pt idx="1">
                  <c:v>Mokiniai</c:v>
                </c:pt>
                <c:pt idx="2">
                  <c:v>Tėvai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83</c:v>
                </c:pt>
                <c:pt idx="1">
                  <c:v>44</c:v>
                </c:pt>
                <c:pt idx="2">
                  <c:v>26</c:v>
                </c:pt>
              </c:numCache>
            </c:numRef>
          </c:val>
        </c:ser>
        <c:dLbls>
          <c:showVal val="1"/>
        </c:dLbls>
        <c:gapWidth val="75"/>
        <c:axId val="81978880"/>
        <c:axId val="81980416"/>
      </c:barChart>
      <c:catAx>
        <c:axId val="81978880"/>
        <c:scaling>
          <c:orientation val="minMax"/>
        </c:scaling>
        <c:axPos val="b"/>
        <c:majorTickMark val="none"/>
        <c:tickLblPos val="nextTo"/>
        <c:crossAx val="81980416"/>
        <c:crosses val="autoZero"/>
        <c:auto val="1"/>
        <c:lblAlgn val="ctr"/>
        <c:lblOffset val="100"/>
      </c:catAx>
      <c:valAx>
        <c:axId val="81980416"/>
        <c:scaling>
          <c:orientation val="minMax"/>
        </c:scaling>
        <c:axPos val="l"/>
        <c:numFmt formatCode="General" sourceLinked="1"/>
        <c:majorTickMark val="none"/>
        <c:tickLblPos val="nextTo"/>
        <c:crossAx val="81978880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lt-LT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t-LT"/>
  <c:style val="18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1 lygis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Mokytojai</c:v>
                </c:pt>
                <c:pt idx="1">
                  <c:v>Mokiniai</c:v>
                </c:pt>
                <c:pt idx="2">
                  <c:v>Tėvai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</c:v>
                </c:pt>
                <c:pt idx="1">
                  <c:v>16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 lygis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Mokytojai</c:v>
                </c:pt>
                <c:pt idx="1">
                  <c:v>Mokiniai</c:v>
                </c:pt>
                <c:pt idx="2">
                  <c:v>Tėvai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15</c:v>
                </c:pt>
                <c:pt idx="1">
                  <c:v>17</c:v>
                </c:pt>
                <c:pt idx="2">
                  <c:v>18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 lygis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Mokytojai</c:v>
                </c:pt>
                <c:pt idx="1">
                  <c:v>Mokiniai</c:v>
                </c:pt>
                <c:pt idx="2">
                  <c:v>Tėvai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50</c:v>
                </c:pt>
                <c:pt idx="1">
                  <c:v>36</c:v>
                </c:pt>
                <c:pt idx="2">
                  <c:v>68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 lygis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Mokytojai</c:v>
                </c:pt>
                <c:pt idx="1">
                  <c:v>Mokiniai</c:v>
                </c:pt>
                <c:pt idx="2">
                  <c:v>Tėvai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35</c:v>
                </c:pt>
                <c:pt idx="1">
                  <c:v>31</c:v>
                </c:pt>
                <c:pt idx="2">
                  <c:v>14</c:v>
                </c:pt>
              </c:numCache>
            </c:numRef>
          </c:val>
        </c:ser>
        <c:dLbls>
          <c:showVal val="1"/>
        </c:dLbls>
        <c:overlap val="-25"/>
        <c:axId val="92983680"/>
        <c:axId val="92985216"/>
      </c:barChart>
      <c:catAx>
        <c:axId val="92983680"/>
        <c:scaling>
          <c:orientation val="minMax"/>
        </c:scaling>
        <c:axPos val="b"/>
        <c:majorTickMark val="none"/>
        <c:tickLblPos val="nextTo"/>
        <c:crossAx val="92985216"/>
        <c:crosses val="autoZero"/>
        <c:auto val="1"/>
        <c:lblAlgn val="ctr"/>
        <c:lblOffset val="100"/>
      </c:catAx>
      <c:valAx>
        <c:axId val="92985216"/>
        <c:scaling>
          <c:orientation val="minMax"/>
        </c:scaling>
        <c:delete val="1"/>
        <c:axPos val="l"/>
        <c:numFmt formatCode="General" sourceLinked="1"/>
        <c:tickLblPos val="none"/>
        <c:crossAx val="92983680"/>
        <c:crosses val="autoZero"/>
        <c:crossBetween val="between"/>
      </c:valAx>
    </c:plotArea>
    <c:legend>
      <c:legendPos val="t"/>
    </c:legend>
    <c:plotVisOnly val="1"/>
    <c:dispBlanksAs val="gap"/>
  </c:chart>
  <c:txPr>
    <a:bodyPr/>
    <a:lstStyle/>
    <a:p>
      <a:pPr>
        <a:defRPr sz="1800"/>
      </a:pPr>
      <a:endParaRPr lang="lt-LT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t-LT"/>
  <c:style val="18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1 lygis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Mokytojai</c:v>
                </c:pt>
                <c:pt idx="1">
                  <c:v>Mokiniai</c:v>
                </c:pt>
                <c:pt idx="2">
                  <c:v>Tėvai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</c:v>
                </c:pt>
                <c:pt idx="1">
                  <c:v>10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 lygis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Mokytojai</c:v>
                </c:pt>
                <c:pt idx="1">
                  <c:v>Mokiniai</c:v>
                </c:pt>
                <c:pt idx="2">
                  <c:v>Tėvai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</c:v>
                </c:pt>
                <c:pt idx="1">
                  <c:v>15</c:v>
                </c:pt>
                <c:pt idx="2">
                  <c:v>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 lygis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Mokytojai</c:v>
                </c:pt>
                <c:pt idx="1">
                  <c:v>Mokiniai</c:v>
                </c:pt>
                <c:pt idx="2">
                  <c:v>Tėvai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36</c:v>
                </c:pt>
                <c:pt idx="1">
                  <c:v>44</c:v>
                </c:pt>
                <c:pt idx="2">
                  <c:v>50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 lygis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Mokytojai</c:v>
                </c:pt>
                <c:pt idx="1">
                  <c:v>Mokiniai</c:v>
                </c:pt>
                <c:pt idx="2">
                  <c:v>Tėvai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64</c:v>
                </c:pt>
                <c:pt idx="1">
                  <c:v>31</c:v>
                </c:pt>
                <c:pt idx="2">
                  <c:v>42</c:v>
                </c:pt>
              </c:numCache>
            </c:numRef>
          </c:val>
        </c:ser>
        <c:dLbls>
          <c:showVal val="1"/>
        </c:dLbls>
        <c:overlap val="-25"/>
        <c:axId val="93042176"/>
        <c:axId val="93043712"/>
      </c:barChart>
      <c:catAx>
        <c:axId val="93042176"/>
        <c:scaling>
          <c:orientation val="minMax"/>
        </c:scaling>
        <c:axPos val="b"/>
        <c:majorTickMark val="none"/>
        <c:tickLblPos val="nextTo"/>
        <c:crossAx val="93043712"/>
        <c:crosses val="autoZero"/>
        <c:auto val="1"/>
        <c:lblAlgn val="ctr"/>
        <c:lblOffset val="100"/>
      </c:catAx>
      <c:valAx>
        <c:axId val="93043712"/>
        <c:scaling>
          <c:orientation val="minMax"/>
        </c:scaling>
        <c:delete val="1"/>
        <c:axPos val="l"/>
        <c:numFmt formatCode="General" sourceLinked="1"/>
        <c:tickLblPos val="none"/>
        <c:crossAx val="93042176"/>
        <c:crosses val="autoZero"/>
        <c:crossBetween val="between"/>
      </c:valAx>
    </c:plotArea>
    <c:legend>
      <c:legendPos val="t"/>
    </c:legend>
    <c:plotVisOnly val="1"/>
    <c:dispBlanksAs val="gap"/>
  </c:chart>
  <c:txPr>
    <a:bodyPr/>
    <a:lstStyle/>
    <a:p>
      <a:pPr>
        <a:defRPr sz="1800"/>
      </a:pPr>
      <a:endParaRPr lang="lt-LT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t-LT"/>
  <c:style val="18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1 lygis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Mokytojai</c:v>
                </c:pt>
                <c:pt idx="1">
                  <c:v>Mokiniai</c:v>
                </c:pt>
                <c:pt idx="2">
                  <c:v>Tėvai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</c:v>
                </c:pt>
                <c:pt idx="1">
                  <c:v>6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 lygis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Mokytojai</c:v>
                </c:pt>
                <c:pt idx="1">
                  <c:v>Mokiniai</c:v>
                </c:pt>
                <c:pt idx="2">
                  <c:v>Tėvai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</c:v>
                </c:pt>
                <c:pt idx="1">
                  <c:v>16</c:v>
                </c:pt>
                <c:pt idx="2">
                  <c:v>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 lygis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Mokytojai</c:v>
                </c:pt>
                <c:pt idx="1">
                  <c:v>Mokiniai</c:v>
                </c:pt>
                <c:pt idx="2">
                  <c:v>Tėvai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26</c:v>
                </c:pt>
                <c:pt idx="1">
                  <c:v>51</c:v>
                </c:pt>
                <c:pt idx="2">
                  <c:v>58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 lygis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Mokytojai</c:v>
                </c:pt>
                <c:pt idx="1">
                  <c:v>Mokiniai</c:v>
                </c:pt>
                <c:pt idx="2">
                  <c:v>Tėvai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74</c:v>
                </c:pt>
                <c:pt idx="1">
                  <c:v>27</c:v>
                </c:pt>
                <c:pt idx="2">
                  <c:v>38</c:v>
                </c:pt>
              </c:numCache>
            </c:numRef>
          </c:val>
        </c:ser>
        <c:dLbls>
          <c:showVal val="1"/>
        </c:dLbls>
        <c:overlap val="-25"/>
        <c:axId val="93092480"/>
        <c:axId val="93118848"/>
      </c:barChart>
      <c:catAx>
        <c:axId val="93092480"/>
        <c:scaling>
          <c:orientation val="minMax"/>
        </c:scaling>
        <c:axPos val="b"/>
        <c:majorTickMark val="none"/>
        <c:tickLblPos val="nextTo"/>
        <c:crossAx val="93118848"/>
        <c:crosses val="autoZero"/>
        <c:auto val="1"/>
        <c:lblAlgn val="ctr"/>
        <c:lblOffset val="100"/>
      </c:catAx>
      <c:valAx>
        <c:axId val="93118848"/>
        <c:scaling>
          <c:orientation val="minMax"/>
        </c:scaling>
        <c:delete val="1"/>
        <c:axPos val="l"/>
        <c:numFmt formatCode="General" sourceLinked="1"/>
        <c:tickLblPos val="none"/>
        <c:crossAx val="93092480"/>
        <c:crosses val="autoZero"/>
        <c:crossBetween val="between"/>
      </c:valAx>
    </c:plotArea>
    <c:legend>
      <c:legendPos val="t"/>
    </c:legend>
    <c:plotVisOnly val="1"/>
    <c:dispBlanksAs val="gap"/>
  </c:chart>
  <c:txPr>
    <a:bodyPr/>
    <a:lstStyle/>
    <a:p>
      <a:pPr>
        <a:defRPr sz="1800"/>
      </a:pPr>
      <a:endParaRPr lang="lt-LT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t-LT"/>
  <c:style val="18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1 lygis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Mokytojai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 lygis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Mokytojai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 lygis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Mokytojai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60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 lygis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Mokytojai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83</c:v>
                </c:pt>
              </c:numCache>
            </c:numRef>
          </c:val>
        </c:ser>
        <c:dLbls>
          <c:showVal val="1"/>
        </c:dLbls>
        <c:overlap val="-25"/>
        <c:axId val="81382016"/>
        <c:axId val="88220032"/>
      </c:barChart>
      <c:catAx>
        <c:axId val="81382016"/>
        <c:scaling>
          <c:orientation val="minMax"/>
        </c:scaling>
        <c:axPos val="b"/>
        <c:majorTickMark val="none"/>
        <c:tickLblPos val="nextTo"/>
        <c:crossAx val="88220032"/>
        <c:crosses val="autoZero"/>
        <c:auto val="1"/>
        <c:lblAlgn val="ctr"/>
        <c:lblOffset val="100"/>
      </c:catAx>
      <c:valAx>
        <c:axId val="88220032"/>
        <c:scaling>
          <c:orientation val="minMax"/>
        </c:scaling>
        <c:delete val="1"/>
        <c:axPos val="l"/>
        <c:numFmt formatCode="General" sourceLinked="1"/>
        <c:tickLblPos val="none"/>
        <c:crossAx val="81382016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1800"/>
      </a:pPr>
      <a:endParaRPr lang="lt-LT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t-LT"/>
  <c:style val="18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1 lygis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Mokytojai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 lygis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Mokytojai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 lygis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Mokytojai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59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 lygis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Mokytojai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29</c:v>
                </c:pt>
              </c:numCache>
            </c:numRef>
          </c:val>
        </c:ser>
        <c:dLbls>
          <c:showVal val="1"/>
        </c:dLbls>
        <c:overlap val="-25"/>
        <c:axId val="88293376"/>
        <c:axId val="88294912"/>
      </c:barChart>
      <c:catAx>
        <c:axId val="88293376"/>
        <c:scaling>
          <c:orientation val="minMax"/>
        </c:scaling>
        <c:axPos val="b"/>
        <c:majorTickMark val="none"/>
        <c:tickLblPos val="nextTo"/>
        <c:crossAx val="88294912"/>
        <c:crosses val="autoZero"/>
        <c:auto val="1"/>
        <c:lblAlgn val="ctr"/>
        <c:lblOffset val="100"/>
      </c:catAx>
      <c:valAx>
        <c:axId val="88294912"/>
        <c:scaling>
          <c:orientation val="minMax"/>
        </c:scaling>
        <c:delete val="1"/>
        <c:axPos val="l"/>
        <c:numFmt formatCode="General" sourceLinked="1"/>
        <c:tickLblPos val="none"/>
        <c:crossAx val="88293376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1800"/>
      </a:pPr>
      <a:endParaRPr lang="lt-LT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t-LT"/>
  <c:style val="18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1 lygis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Mokytojai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 lygis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Mokytojai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 lygis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Mokytojai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43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 lygis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Mokytojai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55</c:v>
                </c:pt>
              </c:numCache>
            </c:numRef>
          </c:val>
        </c:ser>
        <c:dLbls>
          <c:showVal val="1"/>
        </c:dLbls>
        <c:overlap val="-25"/>
        <c:axId val="88352256"/>
        <c:axId val="88353792"/>
      </c:barChart>
      <c:catAx>
        <c:axId val="88352256"/>
        <c:scaling>
          <c:orientation val="minMax"/>
        </c:scaling>
        <c:axPos val="b"/>
        <c:majorTickMark val="none"/>
        <c:tickLblPos val="nextTo"/>
        <c:crossAx val="88353792"/>
        <c:crosses val="autoZero"/>
        <c:auto val="1"/>
        <c:lblAlgn val="ctr"/>
        <c:lblOffset val="100"/>
      </c:catAx>
      <c:valAx>
        <c:axId val="88353792"/>
        <c:scaling>
          <c:orientation val="minMax"/>
        </c:scaling>
        <c:delete val="1"/>
        <c:axPos val="l"/>
        <c:numFmt formatCode="General" sourceLinked="1"/>
        <c:tickLblPos val="none"/>
        <c:crossAx val="88352256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1800"/>
      </a:pPr>
      <a:endParaRPr lang="lt-LT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t-LT"/>
  <c:style val="18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1 lygis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Mokytojai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 lygis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Mokytojai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 lygis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Mokytojai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52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 lygis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Mokytojai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43</c:v>
                </c:pt>
              </c:numCache>
            </c:numRef>
          </c:val>
        </c:ser>
        <c:dLbls>
          <c:showVal val="1"/>
        </c:dLbls>
        <c:overlap val="-25"/>
        <c:axId val="88414848"/>
        <c:axId val="88424832"/>
      </c:barChart>
      <c:catAx>
        <c:axId val="88414848"/>
        <c:scaling>
          <c:orientation val="minMax"/>
        </c:scaling>
        <c:axPos val="b"/>
        <c:majorTickMark val="none"/>
        <c:tickLblPos val="nextTo"/>
        <c:crossAx val="88424832"/>
        <c:crosses val="autoZero"/>
        <c:auto val="1"/>
        <c:lblAlgn val="ctr"/>
        <c:lblOffset val="100"/>
      </c:catAx>
      <c:valAx>
        <c:axId val="88424832"/>
        <c:scaling>
          <c:orientation val="minMax"/>
        </c:scaling>
        <c:delete val="1"/>
        <c:axPos val="l"/>
        <c:numFmt formatCode="General" sourceLinked="1"/>
        <c:tickLblPos val="none"/>
        <c:crossAx val="88414848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1800"/>
      </a:pPr>
      <a:endParaRPr lang="lt-LT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t-LT"/>
  <c:style val="18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1 lygis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Mokytojai</c:v>
                </c:pt>
                <c:pt idx="1">
                  <c:v>Tėvai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 lygis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Mokytojai</c:v>
                </c:pt>
                <c:pt idx="1">
                  <c:v>Tėvai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</c:v>
                </c:pt>
                <c:pt idx="1">
                  <c:v>33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 lygis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Mokytojai</c:v>
                </c:pt>
                <c:pt idx="1">
                  <c:v>Tėvai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52</c:v>
                </c:pt>
                <c:pt idx="1">
                  <c:v>42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 lygis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Mokytojai</c:v>
                </c:pt>
                <c:pt idx="1">
                  <c:v>Tėvai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48</c:v>
                </c:pt>
                <c:pt idx="1">
                  <c:v>25</c:v>
                </c:pt>
              </c:numCache>
            </c:numRef>
          </c:val>
        </c:ser>
        <c:dLbls>
          <c:showVal val="1"/>
        </c:dLbls>
        <c:overlap val="-25"/>
        <c:axId val="88506368"/>
        <c:axId val="88507904"/>
      </c:barChart>
      <c:catAx>
        <c:axId val="88506368"/>
        <c:scaling>
          <c:orientation val="minMax"/>
        </c:scaling>
        <c:axPos val="b"/>
        <c:majorTickMark val="none"/>
        <c:tickLblPos val="nextTo"/>
        <c:crossAx val="88507904"/>
        <c:crosses val="autoZero"/>
        <c:auto val="1"/>
        <c:lblAlgn val="ctr"/>
        <c:lblOffset val="100"/>
      </c:catAx>
      <c:valAx>
        <c:axId val="88507904"/>
        <c:scaling>
          <c:orientation val="minMax"/>
        </c:scaling>
        <c:delete val="1"/>
        <c:axPos val="l"/>
        <c:numFmt formatCode="General" sourceLinked="1"/>
        <c:tickLblPos val="none"/>
        <c:crossAx val="88506368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1800"/>
      </a:pPr>
      <a:endParaRPr lang="lt-LT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t-LT"/>
  <c:style val="18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1 lygis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 lygis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</c:v>
                </c:pt>
                <c:pt idx="1">
                  <c:v>30</c:v>
                </c:pt>
                <c:pt idx="2">
                  <c:v>22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 lygis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45</c:v>
                </c:pt>
                <c:pt idx="1">
                  <c:v>57</c:v>
                </c:pt>
                <c:pt idx="2">
                  <c:v>47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 lygis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52</c:v>
                </c:pt>
                <c:pt idx="1">
                  <c:v>13</c:v>
                </c:pt>
                <c:pt idx="2">
                  <c:v>23</c:v>
                </c:pt>
              </c:numCache>
            </c:numRef>
          </c:val>
        </c:ser>
        <c:dLbls>
          <c:showVal val="1"/>
        </c:dLbls>
        <c:overlap val="-25"/>
        <c:axId val="88634496"/>
        <c:axId val="88636032"/>
      </c:barChart>
      <c:catAx>
        <c:axId val="88634496"/>
        <c:scaling>
          <c:orientation val="minMax"/>
        </c:scaling>
        <c:axPos val="b"/>
        <c:majorTickMark val="none"/>
        <c:tickLblPos val="nextTo"/>
        <c:crossAx val="88636032"/>
        <c:crosses val="autoZero"/>
        <c:auto val="1"/>
        <c:lblAlgn val="ctr"/>
        <c:lblOffset val="100"/>
      </c:catAx>
      <c:valAx>
        <c:axId val="88636032"/>
        <c:scaling>
          <c:orientation val="minMax"/>
        </c:scaling>
        <c:delete val="1"/>
        <c:axPos val="l"/>
        <c:numFmt formatCode="General" sourceLinked="1"/>
        <c:tickLblPos val="none"/>
        <c:crossAx val="88634496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1800"/>
      </a:pPr>
      <a:endParaRPr lang="lt-LT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t-LT"/>
  <c:style val="18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1 lygis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Mokytojai</c:v>
                </c:pt>
                <c:pt idx="1">
                  <c:v>Mokiniai</c:v>
                </c:pt>
                <c:pt idx="2">
                  <c:v>Tėvai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</c:v>
                </c:pt>
                <c:pt idx="1">
                  <c:v>36</c:v>
                </c:pt>
                <c:pt idx="2">
                  <c:v>35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 lygis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Mokytojai</c:v>
                </c:pt>
                <c:pt idx="1">
                  <c:v>Mokiniai</c:v>
                </c:pt>
                <c:pt idx="2">
                  <c:v>Tėvai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12</c:v>
                </c:pt>
                <c:pt idx="1">
                  <c:v>18</c:v>
                </c:pt>
                <c:pt idx="2">
                  <c:v>17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 lygis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Mokytojai</c:v>
                </c:pt>
                <c:pt idx="1">
                  <c:v>Mokiniai</c:v>
                </c:pt>
                <c:pt idx="2">
                  <c:v>Tėvai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43</c:v>
                </c:pt>
                <c:pt idx="1">
                  <c:v>23</c:v>
                </c:pt>
                <c:pt idx="2">
                  <c:v>30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 lygis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Mokytojai</c:v>
                </c:pt>
                <c:pt idx="1">
                  <c:v>Mokiniai</c:v>
                </c:pt>
                <c:pt idx="2">
                  <c:v>Tėvai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45</c:v>
                </c:pt>
                <c:pt idx="1">
                  <c:v>23</c:v>
                </c:pt>
                <c:pt idx="2">
                  <c:v>17</c:v>
                </c:pt>
              </c:numCache>
            </c:numRef>
          </c:val>
        </c:ser>
        <c:dLbls>
          <c:showVal val="1"/>
        </c:dLbls>
        <c:overlap val="-25"/>
        <c:axId val="88553728"/>
        <c:axId val="88571904"/>
      </c:barChart>
      <c:catAx>
        <c:axId val="88553728"/>
        <c:scaling>
          <c:orientation val="minMax"/>
        </c:scaling>
        <c:axPos val="b"/>
        <c:majorTickMark val="none"/>
        <c:tickLblPos val="nextTo"/>
        <c:crossAx val="88571904"/>
        <c:crosses val="autoZero"/>
        <c:auto val="1"/>
        <c:lblAlgn val="ctr"/>
        <c:lblOffset val="100"/>
      </c:catAx>
      <c:valAx>
        <c:axId val="88571904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8553728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1800"/>
      </a:pPr>
      <a:endParaRPr lang="lt-LT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EBFADD-0B45-405B-8ADF-386D28312D03}" type="datetimeFigureOut">
              <a:rPr lang="lt-LT" smtClean="0"/>
              <a:pPr/>
              <a:t>2018.04.08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712903-CC99-4A47-A0DF-1C2403582F4D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2628094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97EF9E0-B727-4897-B6B3-57A6239A5277}" type="datetimeFigureOut">
              <a:rPr lang="lt-LT" smtClean="0"/>
              <a:pPr/>
              <a:t>2018.04.08</a:t>
            </a:fld>
            <a:endParaRPr lang="lt-LT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lt-LT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850B1B1-D566-4E7C-8B26-40F21DB317F7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E0-B727-4897-B6B3-57A6239A5277}" type="datetimeFigureOut">
              <a:rPr lang="lt-LT" smtClean="0"/>
              <a:pPr/>
              <a:t>2018.04.08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B1B1-D566-4E7C-8B26-40F21DB317F7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E0-B727-4897-B6B3-57A6239A5277}" type="datetimeFigureOut">
              <a:rPr lang="lt-LT" smtClean="0"/>
              <a:pPr/>
              <a:t>2018.04.08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B1B1-D566-4E7C-8B26-40F21DB317F7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97EF9E0-B727-4897-B6B3-57A6239A5277}" type="datetimeFigureOut">
              <a:rPr lang="lt-LT" smtClean="0"/>
              <a:pPr/>
              <a:t>2018.04.08</a:t>
            </a:fld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850B1B1-D566-4E7C-8B26-40F21DB317F7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97EF9E0-B727-4897-B6B3-57A6239A5277}" type="datetimeFigureOut">
              <a:rPr lang="lt-LT" smtClean="0"/>
              <a:pPr/>
              <a:t>2018.04.08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lt-LT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850B1B1-D566-4E7C-8B26-40F21DB317F7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E0-B727-4897-B6B3-57A6239A5277}" type="datetimeFigureOut">
              <a:rPr lang="lt-LT" smtClean="0"/>
              <a:pPr/>
              <a:t>2018.04.08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B1B1-D566-4E7C-8B26-40F21DB317F7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E0-B727-4897-B6B3-57A6239A5277}" type="datetimeFigureOut">
              <a:rPr lang="lt-LT" smtClean="0"/>
              <a:pPr/>
              <a:t>2018.04.08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B1B1-D566-4E7C-8B26-40F21DB317F7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97EF9E0-B727-4897-B6B3-57A6239A5277}" type="datetimeFigureOut">
              <a:rPr lang="lt-LT" smtClean="0"/>
              <a:pPr/>
              <a:t>2018.04.08</a:t>
            </a:fld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850B1B1-D566-4E7C-8B26-40F21DB317F7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E0-B727-4897-B6B3-57A6239A5277}" type="datetimeFigureOut">
              <a:rPr lang="lt-LT" smtClean="0"/>
              <a:pPr/>
              <a:t>2018.04.08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B1B1-D566-4E7C-8B26-40F21DB317F7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97EF9E0-B727-4897-B6B3-57A6239A5277}" type="datetimeFigureOut">
              <a:rPr lang="lt-LT" smtClean="0"/>
              <a:pPr/>
              <a:t>2018.04.08</a:t>
            </a:fld>
            <a:endParaRPr lang="lt-LT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850B1B1-D566-4E7C-8B26-40F21DB317F7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lt-L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97EF9E0-B727-4897-B6B3-57A6239A5277}" type="datetimeFigureOut">
              <a:rPr lang="lt-LT" smtClean="0"/>
              <a:pPr/>
              <a:t>2018.04.08</a:t>
            </a:fld>
            <a:endParaRPr lang="lt-LT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850B1B1-D566-4E7C-8B26-40F21DB317F7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97EF9E0-B727-4897-B6B3-57A6239A5277}" type="datetimeFigureOut">
              <a:rPr lang="lt-LT" smtClean="0"/>
              <a:pPr/>
              <a:t>2018.04.08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lt-LT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850B1B1-D566-4E7C-8B26-40F21DB317F7}" type="slidenum">
              <a:rPr lang="lt-LT" smtClean="0"/>
              <a:pPr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lt-LT" sz="4800" dirty="0"/>
              <a:t>Ugdymas(is) ir mokinių patirtys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79712" y="332656"/>
            <a:ext cx="6624736" cy="1371600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lt-LT" sz="3300" dirty="0" smtClean="0"/>
              <a:t>VILNIAUS ANTANO VIENUOLIO PROGIMNAZIJA</a:t>
            </a:r>
          </a:p>
          <a:p>
            <a:pPr algn="ctr"/>
            <a:endParaRPr lang="lt-LT" dirty="0" smtClean="0"/>
          </a:p>
          <a:p>
            <a:pPr algn="ctr"/>
            <a:endParaRPr lang="lt-LT" dirty="0" smtClean="0"/>
          </a:p>
          <a:p>
            <a:pPr algn="ctr"/>
            <a:endParaRPr lang="lt-LT" dirty="0" smtClean="0"/>
          </a:p>
          <a:p>
            <a:pPr algn="ctr"/>
            <a:r>
              <a:rPr lang="lt-LT" sz="2200" dirty="0" smtClean="0"/>
              <a:t>VEIKLOS KOKYBĖS ĮSIVERTINIMAS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Mokymasis organizuojamas taip, kad atitiktų mokinių patirtį, sugebėjimus ir polinkius</a:t>
            </a:r>
            <a:endParaRPr lang="lt-L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Mokiniai skatinami klausti, tyrinėti, ieškoti, bandyti, pritaikyti, analizuoti, spręsti, kurti</a:t>
            </a:r>
            <a:endParaRPr lang="lt-L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Mokytojai vieni su kitais derina kontrolinių darbų skyrimą tos pačios klasės mokiniams</a:t>
            </a:r>
            <a:endParaRPr lang="lt-L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Mokytojai vieni su kitais derina namų darbų skirimą tos pačios klasės mokiniams</a:t>
            </a:r>
            <a:endParaRPr lang="lt-L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Mokinių tėvai yra pakankamai supažindinti su mokyklos ugdymo proceso planais</a:t>
            </a:r>
            <a:endParaRPr lang="lt-L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22514"/>
          </a:xfrm>
        </p:spPr>
        <p:txBody>
          <a:bodyPr/>
          <a:lstStyle/>
          <a:p>
            <a:r>
              <a:rPr lang="lt-LT" dirty="0" smtClean="0"/>
              <a:t>Mokymosi diferencijavimas</a:t>
            </a:r>
            <a:endParaRPr lang="lt-L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Mokytojai parengia papildomų užduočių gabesniems mokiniams, kurie greitai atlieka skirtas užduotis</a:t>
            </a:r>
            <a:endParaRPr lang="lt-L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Mokytojai leidžia mokiniams atlikti užduotį raštu, o kitiems – žodžiu.</a:t>
            </a:r>
            <a:endParaRPr lang="lt-L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Mokytojai planuoja pamoką taip, kad į užduočių atlikimą būtų įtraukti visi klasės mokiniai</a:t>
            </a:r>
            <a:endParaRPr lang="lt-L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Mokytojai pamokų metu mokiniams skiria skirtingas užduotis</a:t>
            </a:r>
            <a:endParaRPr lang="lt-L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Respondentai </a:t>
            </a:r>
            <a:endParaRPr lang="lt-L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Jei mokiniui pamokos metu prireikia pagalbos, mokytojai tą pagalbą suteikia</a:t>
            </a:r>
            <a:endParaRPr lang="lt-L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450506"/>
          </a:xfrm>
        </p:spPr>
        <p:txBody>
          <a:bodyPr/>
          <a:lstStyle/>
          <a:p>
            <a:r>
              <a:rPr lang="lt-LT" dirty="0" smtClean="0"/>
              <a:t>Vertinimas ugdant</a:t>
            </a:r>
            <a:endParaRPr lang="lt-LT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Mokytojai tinkamai informuoja mokinių tėvus apie mokinių pasiekimus</a:t>
            </a:r>
            <a:endParaRPr lang="lt-L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Mokytojai, remdamiesi vertinimo rezultatais, analizuoja ir koreguoja mokinių mokymą bei mokymąsi</a:t>
            </a:r>
            <a:endParaRPr lang="lt-L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Mokytojai rūpinasi, kad mokiniams, turintiems mokymosi sunkumų, būtų laiku suteikta pagalba</a:t>
            </a:r>
            <a:endParaRPr lang="lt-L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Mokytojai laikosi vienodos mokinių pažangos vertinimo tvarkos</a:t>
            </a:r>
            <a:endParaRPr lang="lt-L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Mokytojai mokslo metų eigoje su mokiniais aptaria jų mokymosi pažangą</a:t>
            </a:r>
            <a:endParaRPr lang="lt-L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Mokytojų rašomi įvertinimai yra pelnyti</a:t>
            </a:r>
            <a:endParaRPr lang="lt-L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54562"/>
          </a:xfrm>
        </p:spPr>
        <p:txBody>
          <a:bodyPr/>
          <a:lstStyle/>
          <a:p>
            <a:r>
              <a:rPr lang="lt-LT" dirty="0" smtClean="0"/>
              <a:t>Išvados </a:t>
            </a:r>
            <a:endParaRPr lang="lt-LT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b="1" dirty="0" smtClean="0"/>
              <a:t>Mokyklos veiklos didžiausi privalumai</a:t>
            </a:r>
            <a:endParaRPr lang="lt-LT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3629000"/>
          </a:xfrm>
        </p:spPr>
        <p:txBody>
          <a:bodyPr>
            <a:noAutofit/>
          </a:bodyPr>
          <a:lstStyle/>
          <a:p>
            <a:r>
              <a:rPr lang="lt-LT" sz="2800" dirty="0"/>
              <a:t>Mokytojai jaučia atsakomybę už ugdymo proceso kokybę. </a:t>
            </a:r>
            <a:endParaRPr lang="lt-LT" sz="2800" dirty="0" smtClean="0"/>
          </a:p>
          <a:p>
            <a:endParaRPr lang="lt-LT" sz="2800" dirty="0"/>
          </a:p>
          <a:p>
            <a:r>
              <a:rPr lang="lt-LT" sz="2800" dirty="0"/>
              <a:t>Mokytojų rašomi įvertinimai už atsakinėjimą pamokų metu, kontrolinių ir namų darbų įvertinimai yra pelnyti. </a:t>
            </a:r>
            <a:endParaRPr lang="lt-LT" sz="2800" dirty="0" smtClean="0"/>
          </a:p>
          <a:p>
            <a:endParaRPr lang="lt-LT" sz="2800" dirty="0"/>
          </a:p>
          <a:p>
            <a:r>
              <a:rPr lang="lt-LT" sz="2800" dirty="0" smtClean="0"/>
              <a:t>Mokiniams </a:t>
            </a:r>
            <a:r>
              <a:rPr lang="lt-LT" sz="2800" dirty="0"/>
              <a:t>mokykloje organizuojamos įvairių dalykų konsultacijos padeda </a:t>
            </a:r>
            <a:r>
              <a:rPr lang="lt-LT" sz="2800" dirty="0" smtClean="0"/>
              <a:t>geriau </a:t>
            </a:r>
            <a:r>
              <a:rPr lang="lt-LT" sz="2800" dirty="0"/>
              <a:t>mokytis.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018458"/>
          </a:xfrm>
        </p:spPr>
        <p:txBody>
          <a:bodyPr>
            <a:normAutofit/>
          </a:bodyPr>
          <a:lstStyle/>
          <a:p>
            <a:r>
              <a:rPr lang="lt-LT" dirty="0" smtClean="0"/>
              <a:t>Mokyklos ir mokytojų veikla organizuojant ugdymą</a:t>
            </a:r>
            <a:endParaRPr lang="lt-LT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85000" lnSpcReduction="10000"/>
          </a:bodyPr>
          <a:lstStyle/>
          <a:p>
            <a:r>
              <a:rPr lang="lt-LT" sz="3200" dirty="0" smtClean="0"/>
              <a:t>Tėvai gauna </a:t>
            </a:r>
            <a:r>
              <a:rPr lang="lt-LT" sz="3200" dirty="0"/>
              <a:t>aiškią informaciją apie </a:t>
            </a:r>
            <a:r>
              <a:rPr lang="lt-LT" sz="3200" dirty="0" smtClean="0"/>
              <a:t>vaikų </a:t>
            </a:r>
            <a:r>
              <a:rPr lang="lt-LT" sz="3200" dirty="0"/>
              <a:t>mokymąsi, pažangą bei pasiekimus, mokymosi spragas. </a:t>
            </a:r>
            <a:endParaRPr lang="lt-LT" sz="3200" dirty="0" smtClean="0"/>
          </a:p>
          <a:p>
            <a:endParaRPr lang="lt-LT" sz="3200" dirty="0" smtClean="0"/>
          </a:p>
          <a:p>
            <a:r>
              <a:rPr lang="lt-LT" sz="3200" dirty="0" smtClean="0"/>
              <a:t>Mokykloje vykstantys mokinių pasiekimų aptarimai su mokinių tėvais yra organizuojami tinkamai. </a:t>
            </a:r>
          </a:p>
          <a:p>
            <a:endParaRPr lang="lt-LT" sz="3200" dirty="0" smtClean="0"/>
          </a:p>
          <a:p>
            <a:r>
              <a:rPr lang="lt-LT" sz="3200" dirty="0" smtClean="0"/>
              <a:t>Klasės </a:t>
            </a:r>
            <a:r>
              <a:rPr lang="lt-LT" sz="3200" dirty="0"/>
              <a:t>tėvų </a:t>
            </a:r>
            <a:r>
              <a:rPr lang="lt-LT" sz="3200" dirty="0" smtClean="0"/>
              <a:t>susirinkimuose, </a:t>
            </a:r>
            <a:r>
              <a:rPr lang="lt-LT" sz="3200" dirty="0"/>
              <a:t>kitų susitikimų su mokytojais </a:t>
            </a:r>
            <a:r>
              <a:rPr lang="lt-LT" sz="3200" dirty="0" smtClean="0"/>
              <a:t>metu vaiko </a:t>
            </a:r>
            <a:r>
              <a:rPr lang="lt-LT" sz="3200" dirty="0"/>
              <a:t>pasiekimai ir pažymiai nėra lyginami su kitų klasės mokinių pasiekimais ir pažymiais, o yra palyginami vaiko ankstesni pasiekimai su dabartiniais pasiekimais. </a:t>
            </a:r>
          </a:p>
          <a:p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b="1" dirty="0" smtClean="0"/>
              <a:t>Mokyklos veiklos didžiausi trūkumai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lt-LT" sz="2800" dirty="0" smtClean="0"/>
              <a:t>Mokytojai tarpusavyje nederina kontrolinių darbų bei namų darbų skyrimo tos pačios klasės mokiniams.</a:t>
            </a:r>
          </a:p>
          <a:p>
            <a:r>
              <a:rPr lang="lt-LT" sz="2800" dirty="0" smtClean="0"/>
              <a:t>Mokytojai nepakankamai diferencijuoja užduotis.</a:t>
            </a:r>
          </a:p>
          <a:p>
            <a:r>
              <a:rPr lang="lt-LT" sz="2800" dirty="0" smtClean="0"/>
              <a:t>Mokinių tėvai nepakankamai supažindinami su ugdomojo proceso planais (ugdomaisiais ir dalykų). </a:t>
            </a:r>
          </a:p>
          <a:p>
            <a:r>
              <a:rPr lang="lt-LT" sz="2800" dirty="0" smtClean="0"/>
              <a:t>Mokytojai ne visada sulaukia pakankamo paaiškinimo dėl mokykloje priimtų sprendimų.  </a:t>
            </a:r>
          </a:p>
          <a:p>
            <a:pPr>
              <a:buNone/>
            </a:pPr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dirty="0"/>
              <a:t>Didžiausias poreikis keistis 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lt-LT" sz="2800" dirty="0" smtClean="0"/>
              <a:t>Mokytojai netinkamai informuojami apie mokykloje priimtus su ugdymo procesu susijusius sprendimus, nesulaukia išsamaus paaiškinimo.</a:t>
            </a:r>
          </a:p>
          <a:p>
            <a:r>
              <a:rPr lang="lt-LT" sz="2800" dirty="0" smtClean="0"/>
              <a:t>Mokytojai tarpusavyje nederina kontrolinių darbų ir namų </a:t>
            </a:r>
            <a:r>
              <a:rPr lang="lt-LT" sz="2800" dirty="0"/>
              <a:t>darbų </a:t>
            </a:r>
            <a:r>
              <a:rPr lang="lt-LT" sz="2800" dirty="0" smtClean="0"/>
              <a:t>skyrimo </a:t>
            </a:r>
            <a:r>
              <a:rPr lang="lt-LT" sz="2800" dirty="0"/>
              <a:t>tos pačios klasės mokiniams. </a:t>
            </a:r>
            <a:endParaRPr lang="lt-LT" sz="2800" dirty="0" smtClean="0"/>
          </a:p>
          <a:p>
            <a:r>
              <a:rPr lang="lt-LT" sz="2800" dirty="0" smtClean="0"/>
              <a:t>Mokytojai nepakankamai diferencijuoja užduotis.</a:t>
            </a:r>
          </a:p>
          <a:p>
            <a:endParaRPr lang="lt-LT" sz="2800" dirty="0" smtClean="0"/>
          </a:p>
          <a:p>
            <a:endParaRPr lang="lt-LT" sz="2800" dirty="0"/>
          </a:p>
          <a:p>
            <a:endParaRPr lang="lt-LT" dirty="0"/>
          </a:p>
          <a:p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Pasiūlymai veiklų planavimui </a:t>
            </a:r>
            <a:br>
              <a:rPr lang="lt-LT" dirty="0" smtClean="0"/>
            </a:br>
            <a:r>
              <a:rPr lang="lt-LT" dirty="0" smtClean="0"/>
              <a:t>2017 – 2018 m.m.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lt-LT" dirty="0" smtClean="0"/>
              <a:t>Platesnė informacijos sklaida tarp administracijos ir mokytojų, tarp mokytojų ir tėvų.</a:t>
            </a:r>
          </a:p>
          <a:p>
            <a:r>
              <a:rPr lang="lt-LT" dirty="0" smtClean="0"/>
              <a:t>Mokymo(si) diferencijavimo įgūdžių tobulinimas.</a:t>
            </a:r>
          </a:p>
          <a:p>
            <a:r>
              <a:rPr lang="lt-LT" dirty="0" smtClean="0"/>
              <a:t>Namų darbų skyrimo optimizavimas bei griežtesnė kontrolinių darbų kontrolė. </a:t>
            </a:r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Pasiūlymai veiklų planavimui </a:t>
            </a:r>
            <a:br>
              <a:rPr lang="lt-LT" dirty="0" smtClean="0"/>
            </a:br>
            <a:r>
              <a:rPr lang="lt-LT" dirty="0" smtClean="0"/>
              <a:t>2017 – 2018 m.m.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7467600" cy="4873752"/>
          </a:xfrm>
        </p:spPr>
        <p:txBody>
          <a:bodyPr/>
          <a:lstStyle/>
          <a:p>
            <a:r>
              <a:rPr lang="lt-LT" sz="3200" dirty="0" smtClean="0"/>
              <a:t>Platesnė informacijos sklaida tarp administracijos ir mokytojų, tarp mokytojų ir tėvų.</a:t>
            </a:r>
          </a:p>
          <a:p>
            <a:r>
              <a:rPr lang="lt-LT" sz="3200" dirty="0" smtClean="0"/>
              <a:t>Mokymo(si) diferencijavimo įgūdžių tobulinimas.</a:t>
            </a:r>
          </a:p>
          <a:p>
            <a:r>
              <a:rPr lang="lt-LT" sz="3200" dirty="0" smtClean="0"/>
              <a:t>Namų darbų skyrimo optimizavimas bei griežtesnė kontrolinių darbų kontrolė. </a:t>
            </a:r>
          </a:p>
          <a:p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/>
          <a:lstStyle/>
          <a:p>
            <a:r>
              <a:rPr lang="lt-LT" dirty="0" smtClean="0"/>
              <a:t>Ačiū </a:t>
            </a:r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Mokytojai jaučia atsakomybę už ugdymo proceso rezultatus</a:t>
            </a:r>
            <a:endParaRPr lang="lt-LT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Mokytojai tinkamai informuojami apie mokykloje priimtus su ugdymo procesu susijusius sprendimus</a:t>
            </a:r>
            <a:endParaRPr lang="lt-L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Jeigu mokytojai nesupranta kokio nors mokykloje priimto sprendimo, šis sprendimas būna išsamiai išaiškinamas</a:t>
            </a:r>
            <a:endParaRPr lang="lt-L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-459432"/>
            <a:ext cx="8229600" cy="4450506"/>
          </a:xfrm>
        </p:spPr>
        <p:txBody>
          <a:bodyPr/>
          <a:lstStyle/>
          <a:p>
            <a:r>
              <a:rPr lang="lt-LT" dirty="0" smtClean="0"/>
              <a:t>Mokinių mokymasis</a:t>
            </a:r>
            <a:endParaRPr lang="lt-L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Mokiniai pamokose mokosi bendradarbiaudami su mokytojais</a:t>
            </a:r>
            <a:endParaRPr lang="lt-L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Pamokose mokytojai skiria užduočių, kurių metu mokiniai aktyviai bendradarbiauja tarpusavyje</a:t>
            </a:r>
            <a:endParaRPr lang="lt-L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242</TotalTime>
  <Words>499</Words>
  <Application>Microsoft Office PowerPoint</Application>
  <PresentationFormat>On-screen Show (4:3)</PresentationFormat>
  <Paragraphs>66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Oriel</vt:lpstr>
      <vt:lpstr>Ugdymas(is) ir mokinių patirtys</vt:lpstr>
      <vt:lpstr>Respondentai </vt:lpstr>
      <vt:lpstr>Mokyklos ir mokytojų veikla organizuojant ugdymą</vt:lpstr>
      <vt:lpstr>Mokytojai jaučia atsakomybę už ugdymo proceso rezultatus</vt:lpstr>
      <vt:lpstr>Mokytojai tinkamai informuojami apie mokykloje priimtus su ugdymo procesu susijusius sprendimus</vt:lpstr>
      <vt:lpstr>Jeigu mokytojai nesupranta kokio nors mokykloje priimto sprendimo, šis sprendimas būna išsamiai išaiškinamas</vt:lpstr>
      <vt:lpstr>Mokinių mokymasis</vt:lpstr>
      <vt:lpstr>Mokiniai pamokose mokosi bendradarbiaudami su mokytojais</vt:lpstr>
      <vt:lpstr>Pamokose mokytojai skiria užduočių, kurių metu mokiniai aktyviai bendradarbiauja tarpusavyje</vt:lpstr>
      <vt:lpstr>Mokymasis organizuojamas taip, kad atitiktų mokinių patirtį, sugebėjimus ir polinkius</vt:lpstr>
      <vt:lpstr>Mokiniai skatinami klausti, tyrinėti, ieškoti, bandyti, pritaikyti, analizuoti, spręsti, kurti</vt:lpstr>
      <vt:lpstr>Mokytojai vieni su kitais derina kontrolinių darbų skyrimą tos pačios klasės mokiniams</vt:lpstr>
      <vt:lpstr>Mokytojai vieni su kitais derina namų darbų skirimą tos pačios klasės mokiniams</vt:lpstr>
      <vt:lpstr>Mokinių tėvai yra pakankamai supažindinti su mokyklos ugdymo proceso planais</vt:lpstr>
      <vt:lpstr>Mokymosi diferencijavimas</vt:lpstr>
      <vt:lpstr>Mokytojai parengia papildomų užduočių gabesniems mokiniams, kurie greitai atlieka skirtas užduotis</vt:lpstr>
      <vt:lpstr>Mokytojai leidžia mokiniams atlikti užduotį raštu, o kitiems – žodžiu.</vt:lpstr>
      <vt:lpstr>Mokytojai planuoja pamoką taip, kad į užduočių atlikimą būtų įtraukti visi klasės mokiniai</vt:lpstr>
      <vt:lpstr>Mokytojai pamokų metu mokiniams skiria skirtingas užduotis</vt:lpstr>
      <vt:lpstr>Jei mokiniui pamokos metu prireikia pagalbos, mokytojai tą pagalbą suteikia</vt:lpstr>
      <vt:lpstr>Vertinimas ugdant</vt:lpstr>
      <vt:lpstr>Mokytojai tinkamai informuoja mokinių tėvus apie mokinių pasiekimus</vt:lpstr>
      <vt:lpstr>Mokytojai, remdamiesi vertinimo rezultatais, analizuoja ir koreguoja mokinių mokymą bei mokymąsi</vt:lpstr>
      <vt:lpstr>Mokytojai rūpinasi, kad mokiniams, turintiems mokymosi sunkumų, būtų laiku suteikta pagalba</vt:lpstr>
      <vt:lpstr>Mokytojai laikosi vienodos mokinių pažangos vertinimo tvarkos</vt:lpstr>
      <vt:lpstr>Mokytojai mokslo metų eigoje su mokiniais aptaria jų mokymosi pažangą</vt:lpstr>
      <vt:lpstr>Mokytojų rašomi įvertinimai yra pelnyti</vt:lpstr>
      <vt:lpstr>Išvados </vt:lpstr>
      <vt:lpstr>Mokyklos veiklos didžiausi privalumai</vt:lpstr>
      <vt:lpstr>Slide 30</vt:lpstr>
      <vt:lpstr>Mokyklos veiklos didžiausi trūkumai</vt:lpstr>
      <vt:lpstr>Didžiausias poreikis keistis  </vt:lpstr>
      <vt:lpstr>Pasiūlymai veiklų planavimui  2017 – 2018 m.m.</vt:lpstr>
      <vt:lpstr>Pasiūlymai veiklų planavimui  2017 – 2018 m.m.</vt:lpstr>
      <vt:lpstr>Ačiū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Renata Mar</dc:creator>
  <cp:lastModifiedBy>Vartotojas</cp:lastModifiedBy>
  <cp:revision>27</cp:revision>
  <dcterms:created xsi:type="dcterms:W3CDTF">2017-05-28T12:41:59Z</dcterms:created>
  <dcterms:modified xsi:type="dcterms:W3CDTF">2018-04-08T09:59:47Z</dcterms:modified>
</cp:coreProperties>
</file>